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74" r:id="rId4"/>
    <p:sldId id="271" r:id="rId5"/>
    <p:sldId id="259" r:id="rId6"/>
    <p:sldId id="260" r:id="rId7"/>
    <p:sldId id="264" r:id="rId8"/>
    <p:sldId id="268" r:id="rId9"/>
    <p:sldId id="261" r:id="rId10"/>
    <p:sldId id="262" r:id="rId11"/>
    <p:sldId id="272" r:id="rId12"/>
    <p:sldId id="269" r:id="rId1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5" autoAdjust="0"/>
    <p:restoredTop sz="94660"/>
  </p:normalViewPr>
  <p:slideViewPr>
    <p:cSldViewPr snapToGrid="0">
      <p:cViewPr varScale="1">
        <p:scale>
          <a:sx n="98" d="100"/>
          <a:sy n="98" d="100"/>
        </p:scale>
        <p:origin x="11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B4887438-9526-4103-9ACE-6BAC7EBE8483}" type="datetimeFigureOut">
              <a:rPr lang="en-GB" smtClean="0"/>
              <a:t>09/09/2026</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540378B6-2BB0-49E1-94FD-65EF73C51F37}" type="slidenum">
              <a:rPr lang="en-GB" smtClean="0"/>
              <a:t>‹#›</a:t>
            </a:fld>
            <a:endParaRPr lang="en-GB"/>
          </a:p>
        </p:txBody>
      </p:sp>
    </p:spTree>
    <p:extLst>
      <p:ext uri="{BB962C8B-B14F-4D97-AF65-F5344CB8AC3E}">
        <p14:creationId xmlns:p14="http://schemas.microsoft.com/office/powerpoint/2010/main" val="3686731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887438-9526-4103-9ACE-6BAC7EBE8483}"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0378B6-2BB0-49E1-94FD-65EF73C51F37}" type="slidenum">
              <a:rPr lang="en-GB" smtClean="0"/>
              <a:t>‹#›</a:t>
            </a:fld>
            <a:endParaRPr lang="en-GB"/>
          </a:p>
        </p:txBody>
      </p:sp>
    </p:spTree>
    <p:extLst>
      <p:ext uri="{BB962C8B-B14F-4D97-AF65-F5344CB8AC3E}">
        <p14:creationId xmlns:p14="http://schemas.microsoft.com/office/powerpoint/2010/main" val="3752110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887438-9526-4103-9ACE-6BAC7EBE8483}"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0378B6-2BB0-49E1-94FD-65EF73C51F37}" type="slidenum">
              <a:rPr lang="en-GB" smtClean="0"/>
              <a:t>‹#›</a:t>
            </a:fld>
            <a:endParaRPr lang="en-GB"/>
          </a:p>
        </p:txBody>
      </p:sp>
    </p:spTree>
    <p:extLst>
      <p:ext uri="{BB962C8B-B14F-4D97-AF65-F5344CB8AC3E}">
        <p14:creationId xmlns:p14="http://schemas.microsoft.com/office/powerpoint/2010/main" val="2963559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887438-9526-4103-9ACE-6BAC7EBE8483}"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0378B6-2BB0-49E1-94FD-65EF73C51F37}" type="slidenum">
              <a:rPr lang="en-GB" smtClean="0"/>
              <a:t>‹#›</a:t>
            </a:fld>
            <a:endParaRPr lang="en-GB"/>
          </a:p>
        </p:txBody>
      </p:sp>
    </p:spTree>
    <p:extLst>
      <p:ext uri="{BB962C8B-B14F-4D97-AF65-F5344CB8AC3E}">
        <p14:creationId xmlns:p14="http://schemas.microsoft.com/office/powerpoint/2010/main" val="4250383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4887438-9526-4103-9ACE-6BAC7EBE8483}"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0378B6-2BB0-49E1-94FD-65EF73C51F37}" type="slidenum">
              <a:rPr lang="en-GB" smtClean="0"/>
              <a:t>‹#›</a:t>
            </a:fld>
            <a:endParaRPr lang="en-GB"/>
          </a:p>
        </p:txBody>
      </p:sp>
    </p:spTree>
    <p:extLst>
      <p:ext uri="{BB962C8B-B14F-4D97-AF65-F5344CB8AC3E}">
        <p14:creationId xmlns:p14="http://schemas.microsoft.com/office/powerpoint/2010/main" val="2336583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887438-9526-4103-9ACE-6BAC7EBE8483}"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0378B6-2BB0-49E1-94FD-65EF73C51F37}" type="slidenum">
              <a:rPr lang="en-GB" smtClean="0"/>
              <a:t>‹#›</a:t>
            </a:fld>
            <a:endParaRPr lang="en-GB"/>
          </a:p>
        </p:txBody>
      </p:sp>
    </p:spTree>
    <p:extLst>
      <p:ext uri="{BB962C8B-B14F-4D97-AF65-F5344CB8AC3E}">
        <p14:creationId xmlns:p14="http://schemas.microsoft.com/office/powerpoint/2010/main" val="1348031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887438-9526-4103-9ACE-6BAC7EBE8483}"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0378B6-2BB0-49E1-94FD-65EF73C51F37}" type="slidenum">
              <a:rPr lang="en-GB" smtClean="0"/>
              <a:t>‹#›</a:t>
            </a:fld>
            <a:endParaRPr lang="en-GB"/>
          </a:p>
        </p:txBody>
      </p:sp>
    </p:spTree>
    <p:extLst>
      <p:ext uri="{BB962C8B-B14F-4D97-AF65-F5344CB8AC3E}">
        <p14:creationId xmlns:p14="http://schemas.microsoft.com/office/powerpoint/2010/main" val="3652938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887438-9526-4103-9ACE-6BAC7EBE8483}"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0378B6-2BB0-49E1-94FD-65EF73C51F37}" type="slidenum">
              <a:rPr lang="en-GB" smtClean="0"/>
              <a:t>‹#›</a:t>
            </a:fld>
            <a:endParaRPr lang="en-GB"/>
          </a:p>
        </p:txBody>
      </p:sp>
    </p:spTree>
    <p:extLst>
      <p:ext uri="{BB962C8B-B14F-4D97-AF65-F5344CB8AC3E}">
        <p14:creationId xmlns:p14="http://schemas.microsoft.com/office/powerpoint/2010/main" val="2021418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887438-9526-4103-9ACE-6BAC7EBE8483}"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0378B6-2BB0-49E1-94FD-65EF73C51F37}" type="slidenum">
              <a:rPr lang="en-GB" smtClean="0"/>
              <a:t>‹#›</a:t>
            </a:fld>
            <a:endParaRPr lang="en-GB"/>
          </a:p>
        </p:txBody>
      </p:sp>
    </p:spTree>
    <p:extLst>
      <p:ext uri="{BB962C8B-B14F-4D97-AF65-F5344CB8AC3E}">
        <p14:creationId xmlns:p14="http://schemas.microsoft.com/office/powerpoint/2010/main" val="1555029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p:txBody>
          <a:bodyPr/>
          <a:lstStyle/>
          <a:p>
            <a:fld id="{B4887438-9526-4103-9ACE-6BAC7EBE8483}"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540378B6-2BB0-49E1-94FD-65EF73C51F37}" type="slidenum">
              <a:rPr lang="en-GB" smtClean="0"/>
              <a:t>‹#›</a:t>
            </a:fld>
            <a:endParaRPr lang="en-GB"/>
          </a:p>
        </p:txBody>
      </p:sp>
    </p:spTree>
    <p:extLst>
      <p:ext uri="{BB962C8B-B14F-4D97-AF65-F5344CB8AC3E}">
        <p14:creationId xmlns:p14="http://schemas.microsoft.com/office/powerpoint/2010/main" val="2397351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B4887438-9526-4103-9ACE-6BAC7EBE8483}" type="datetimeFigureOut">
              <a:rPr lang="en-GB" smtClean="0"/>
              <a:t>09/09/2026</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540378B6-2BB0-49E1-94FD-65EF73C51F37}" type="slidenum">
              <a:rPr lang="en-GB" smtClean="0"/>
              <a:t>‹#›</a:t>
            </a:fld>
            <a:endParaRPr lang="en-GB"/>
          </a:p>
        </p:txBody>
      </p:sp>
    </p:spTree>
    <p:extLst>
      <p:ext uri="{BB962C8B-B14F-4D97-AF65-F5344CB8AC3E}">
        <p14:creationId xmlns:p14="http://schemas.microsoft.com/office/powerpoint/2010/main" val="294078972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B4887438-9526-4103-9ACE-6BAC7EBE8483}" type="datetimeFigureOut">
              <a:rPr lang="en-GB" smtClean="0"/>
              <a:t>09/09/2026</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540378B6-2BB0-49E1-94FD-65EF73C51F37}" type="slidenum">
              <a:rPr lang="en-GB" smtClean="0"/>
              <a:t>‹#›</a:t>
            </a:fld>
            <a:endParaRPr lang="en-GB"/>
          </a:p>
        </p:txBody>
      </p:sp>
    </p:spTree>
    <p:extLst>
      <p:ext uri="{BB962C8B-B14F-4D97-AF65-F5344CB8AC3E}">
        <p14:creationId xmlns:p14="http://schemas.microsoft.com/office/powerpoint/2010/main" val="346011886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2000"/>
            <a:lum/>
          </a:blip>
          <a:srcRect/>
          <a:stretch>
            <a:fillRect t="-69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solidFill>
                  <a:schemeClr val="tx1"/>
                </a:solidFill>
                <a:latin typeface="Arial" panose="020B0604020202020204" pitchFamily="34" charset="0"/>
                <a:cs typeface="Arial" panose="020B0604020202020204" pitchFamily="34" charset="0"/>
              </a:rPr>
              <a:t>Annual Report to Parents</a:t>
            </a:r>
          </a:p>
        </p:txBody>
      </p:sp>
      <p:sp>
        <p:nvSpPr>
          <p:cNvPr id="3" name="Subtitle 2"/>
          <p:cNvSpPr>
            <a:spLocks noGrp="1"/>
          </p:cNvSpPr>
          <p:nvPr>
            <p:ph type="subTitle" idx="1"/>
          </p:nvPr>
        </p:nvSpPr>
        <p:spPr/>
        <p:txBody>
          <a:bodyPr/>
          <a:lstStyle/>
          <a:p>
            <a:r>
              <a:rPr lang="en-GB" b="1" dirty="0">
                <a:solidFill>
                  <a:schemeClr val="tx1"/>
                </a:solidFill>
                <a:latin typeface="Arial" panose="020B0604020202020204" pitchFamily="34" charset="0"/>
                <a:cs typeface="Arial" panose="020B0604020202020204" pitchFamily="34" charset="0"/>
              </a:rPr>
              <a:t>Sofrydd Primary School</a:t>
            </a:r>
          </a:p>
          <a:p>
            <a:r>
              <a:rPr lang="en-GB" b="1" dirty="0">
                <a:solidFill>
                  <a:schemeClr val="tx1"/>
                </a:solidFill>
                <a:latin typeface="Arial" panose="020B0604020202020204" pitchFamily="34" charset="0"/>
                <a:cs typeface="Arial" panose="020B0604020202020204" pitchFamily="34" charset="0"/>
              </a:rPr>
              <a:t>2026-2027</a:t>
            </a:r>
          </a:p>
        </p:txBody>
      </p:sp>
    </p:spTree>
    <p:extLst>
      <p:ext uri="{BB962C8B-B14F-4D97-AF65-F5344CB8AC3E}">
        <p14:creationId xmlns:p14="http://schemas.microsoft.com/office/powerpoint/2010/main" val="2622791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94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solidFill>
                <a:cs typeface="Arial" panose="020B0604020202020204" pitchFamily="34" charset="0"/>
              </a:rPr>
              <a:t>Community Links</a:t>
            </a:r>
          </a:p>
        </p:txBody>
      </p:sp>
      <p:sp>
        <p:nvSpPr>
          <p:cNvPr id="3" name="Content Placeholder 2"/>
          <p:cNvSpPr>
            <a:spLocks noGrp="1"/>
          </p:cNvSpPr>
          <p:nvPr>
            <p:ph idx="1"/>
          </p:nvPr>
        </p:nvSpPr>
        <p:spPr>
          <a:xfrm>
            <a:off x="676656" y="1866900"/>
            <a:ext cx="10753725" cy="4476750"/>
          </a:xfrm>
          <a:solidFill>
            <a:schemeClr val="bg1"/>
          </a:solidFill>
        </p:spPr>
        <p:txBody>
          <a:bodyPr>
            <a:normAutofit/>
          </a:bodyPr>
          <a:lstStyle/>
          <a:p>
            <a:pPr>
              <a:buFont typeface="Wingdings" panose="05000000000000000000" pitchFamily="2" charset="2"/>
              <a:buChar char="Ø"/>
            </a:pPr>
            <a:r>
              <a:rPr lang="en-GB" dirty="0">
                <a:latin typeface="Arial" panose="020B0604020202020204" pitchFamily="34" charset="0"/>
                <a:cs typeface="Arial" panose="020B0604020202020204" pitchFamily="34" charset="0"/>
              </a:rPr>
              <a:t>Community links have been strengthened with several Parent and Child curriculum celebration events undertaken throughout the year</a:t>
            </a:r>
          </a:p>
          <a:p>
            <a:pPr>
              <a:buFont typeface="Wingdings" panose="05000000000000000000" pitchFamily="2" charset="2"/>
              <a:buChar char="Ø"/>
            </a:pPr>
            <a:r>
              <a:rPr lang="en-GB" dirty="0">
                <a:latin typeface="Arial" panose="020B0604020202020204" pitchFamily="34" charset="0"/>
                <a:cs typeface="Arial" panose="020B0604020202020204" pitchFamily="34" charset="0"/>
              </a:rPr>
              <a:t>Parent, Teacher and Friends Association meets regularly with fortnightly meetings to support our school improvement journey</a:t>
            </a:r>
          </a:p>
          <a:p>
            <a:pPr>
              <a:buFont typeface="Wingdings" panose="05000000000000000000" pitchFamily="2" charset="2"/>
              <a:buChar char="Ø"/>
            </a:pPr>
            <a:r>
              <a:rPr lang="en-GB" dirty="0">
                <a:latin typeface="Arial" panose="020B0604020202020204" pitchFamily="34" charset="0"/>
                <a:cs typeface="Arial" panose="020B0604020202020204" pitchFamily="34" charset="0"/>
              </a:rPr>
              <a:t>Parent skills sessions have been successful with our parents coming into school to talk  to children all about their own career experiences</a:t>
            </a:r>
          </a:p>
          <a:p>
            <a:pPr>
              <a:buFont typeface="Wingdings" panose="05000000000000000000" pitchFamily="2" charset="2"/>
              <a:buChar char="Ø"/>
            </a:pPr>
            <a:r>
              <a:rPr lang="en-GB" dirty="0">
                <a:latin typeface="Arial" panose="020B0604020202020204" pitchFamily="34" charset="0"/>
                <a:cs typeface="Arial" panose="020B0604020202020204" pitchFamily="34" charset="0"/>
              </a:rPr>
              <a:t>A community Fun Run has been established with all community groups coming together including Swyfrdd Community Centre, our Local Councillors and the Community Group “Off the Streets”</a:t>
            </a:r>
          </a:p>
          <a:p>
            <a:pPr>
              <a:buFont typeface="Wingdings" panose="05000000000000000000" pitchFamily="2" charset="2"/>
              <a:buChar char="Ø"/>
            </a:pPr>
            <a:r>
              <a:rPr lang="en-GB" dirty="0">
                <a:latin typeface="Arial" panose="020B0604020202020204" pitchFamily="34" charset="0"/>
                <a:cs typeface="Arial" panose="020B0604020202020204" pitchFamily="34" charset="0"/>
              </a:rPr>
              <a:t>The school building and outdoor facilities are used by local community groups every week. Bringing the community and young people together</a:t>
            </a:r>
          </a:p>
          <a:p>
            <a:endParaRPr lang="en-GB" dirty="0"/>
          </a:p>
        </p:txBody>
      </p:sp>
    </p:spTree>
    <p:extLst>
      <p:ext uri="{BB962C8B-B14F-4D97-AF65-F5344CB8AC3E}">
        <p14:creationId xmlns:p14="http://schemas.microsoft.com/office/powerpoint/2010/main" val="2454035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t="-69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solidFill>
              </a:rPr>
              <a:t>Extra Curricular activities</a:t>
            </a:r>
          </a:p>
        </p:txBody>
      </p:sp>
      <p:sp>
        <p:nvSpPr>
          <p:cNvPr id="3" name="Content Placeholder 2"/>
          <p:cNvSpPr>
            <a:spLocks noGrp="1"/>
          </p:cNvSpPr>
          <p:nvPr>
            <p:ph idx="1"/>
          </p:nvPr>
        </p:nvSpPr>
        <p:spPr>
          <a:xfrm>
            <a:off x="676656" y="2011681"/>
            <a:ext cx="10753725" cy="1941194"/>
          </a:xfrm>
          <a:solidFill>
            <a:schemeClr val="bg1"/>
          </a:solidFill>
        </p:spPr>
        <p:txBody>
          <a:bodyPr/>
          <a:lstStyle/>
          <a:p>
            <a:r>
              <a:rPr lang="en-GB" dirty="0">
                <a:latin typeface="Arial" panose="020B0604020202020204" pitchFamily="34" charset="0"/>
                <a:cs typeface="Arial" panose="020B0604020202020204" pitchFamily="34" charset="0"/>
              </a:rPr>
              <a:t>Each term the school hosts a menu of extra curricular activities for children at Sofrydd Primary. An updated menu of events is shared via the school communication channel Class Dojo.</a:t>
            </a:r>
          </a:p>
          <a:p>
            <a:r>
              <a:rPr lang="en-GB" dirty="0">
                <a:latin typeface="Arial" panose="020B0604020202020204" pitchFamily="34" charset="0"/>
                <a:cs typeface="Arial" panose="020B0604020202020204" pitchFamily="34" charset="0"/>
              </a:rPr>
              <a:t>The school has strong links with community groups who utilise the school facilities to provide activities for the young people of Sofrydd.</a:t>
            </a:r>
          </a:p>
          <a:p>
            <a:endParaRPr lang="en-GB" dirty="0"/>
          </a:p>
        </p:txBody>
      </p:sp>
      <p:pic>
        <p:nvPicPr>
          <p:cNvPr id="4" name="Picture 3"/>
          <p:cNvPicPr>
            <a:picLocks noChangeAspect="1"/>
          </p:cNvPicPr>
          <p:nvPr/>
        </p:nvPicPr>
        <p:blipFill>
          <a:blip r:embed="rId3"/>
          <a:stretch>
            <a:fillRect/>
          </a:stretch>
        </p:blipFill>
        <p:spPr>
          <a:xfrm>
            <a:off x="9753599" y="4491037"/>
            <a:ext cx="2143125" cy="2143125"/>
          </a:xfrm>
          <a:prstGeom prst="rect">
            <a:avLst/>
          </a:prstGeom>
        </p:spPr>
      </p:pic>
    </p:spTree>
    <p:extLst>
      <p:ext uri="{BB962C8B-B14F-4D97-AF65-F5344CB8AC3E}">
        <p14:creationId xmlns:p14="http://schemas.microsoft.com/office/powerpoint/2010/main" val="2438959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t="-64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solidFill>
              </a:rPr>
              <a:t>Summary of School Development Plan</a:t>
            </a:r>
          </a:p>
        </p:txBody>
      </p:sp>
      <p:sp>
        <p:nvSpPr>
          <p:cNvPr id="3" name="Content Placeholder 2"/>
          <p:cNvSpPr>
            <a:spLocks noGrp="1"/>
          </p:cNvSpPr>
          <p:nvPr>
            <p:ph idx="1"/>
          </p:nvPr>
        </p:nvSpPr>
        <p:spPr>
          <a:xfrm>
            <a:off x="140678" y="2011680"/>
            <a:ext cx="11863754" cy="3766185"/>
          </a:xfrm>
        </p:spPr>
        <p:txBody>
          <a:bodyPr/>
          <a:lstStyle/>
          <a:p>
            <a:r>
              <a:rPr lang="en-GB" dirty="0">
                <a:latin typeface="Arial" panose="020B0604020202020204" pitchFamily="34" charset="0"/>
                <a:cs typeface="Arial" panose="020B0604020202020204" pitchFamily="34" charset="0"/>
              </a:rPr>
              <a:t>The priority areas of school development planning for the academic year 2025-2028 </a:t>
            </a:r>
          </a:p>
          <a:p>
            <a:endParaRPr lang="en-GB" dirty="0"/>
          </a:p>
          <a:p>
            <a:endParaRPr lang="en-GB" dirty="0"/>
          </a:p>
        </p:txBody>
      </p:sp>
      <p:pic>
        <p:nvPicPr>
          <p:cNvPr id="4" name="Picture 3">
            <a:extLst>
              <a:ext uri="{FF2B5EF4-FFF2-40B4-BE49-F238E27FC236}">
                <a16:creationId xmlns:a16="http://schemas.microsoft.com/office/drawing/2014/main" id="{9D63F15E-41DD-B81D-314D-64B4D1E0F64D}"/>
              </a:ext>
            </a:extLst>
          </p:cNvPr>
          <p:cNvPicPr>
            <a:picLocks noChangeAspect="1"/>
          </p:cNvPicPr>
          <p:nvPr/>
        </p:nvPicPr>
        <p:blipFill>
          <a:blip r:embed="rId3"/>
          <a:stretch>
            <a:fillRect/>
          </a:stretch>
        </p:blipFill>
        <p:spPr>
          <a:xfrm>
            <a:off x="2480354" y="2562420"/>
            <a:ext cx="7037062" cy="4065026"/>
          </a:xfrm>
          <a:prstGeom prst="rect">
            <a:avLst/>
          </a:prstGeom>
        </p:spPr>
      </p:pic>
    </p:spTree>
    <p:extLst>
      <p:ext uri="{BB962C8B-B14F-4D97-AF65-F5344CB8AC3E}">
        <p14:creationId xmlns:p14="http://schemas.microsoft.com/office/powerpoint/2010/main" val="1575675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69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solidFill>
                <a:latin typeface="Arial" panose="020B0604020202020204" pitchFamily="34" charset="0"/>
                <a:cs typeface="Arial" panose="020B0604020202020204" pitchFamily="34" charset="0"/>
              </a:rPr>
              <a:t>Table of Contents</a:t>
            </a:r>
          </a:p>
        </p:txBody>
      </p:sp>
      <p:sp>
        <p:nvSpPr>
          <p:cNvPr id="3" name="Content Placeholder 2"/>
          <p:cNvSpPr>
            <a:spLocks noGrp="1"/>
          </p:cNvSpPr>
          <p:nvPr>
            <p:ph idx="1"/>
          </p:nvPr>
        </p:nvSpPr>
        <p:spPr>
          <a:xfrm>
            <a:off x="676274" y="1811655"/>
            <a:ext cx="10753725" cy="4846320"/>
          </a:xfrm>
          <a:solidFill>
            <a:schemeClr val="bg1"/>
          </a:solidFill>
        </p:spPr>
        <p:txBody>
          <a:bodyPr>
            <a:noAutofit/>
          </a:bodyPr>
          <a:lstStyle/>
          <a:p>
            <a:pPr marL="514350" indent="-514350">
              <a:buFont typeface="+mj-lt"/>
              <a:buAutoNum type="arabicPeriod"/>
            </a:pPr>
            <a:r>
              <a:rPr lang="en-GB" sz="2800" b="1" dirty="0">
                <a:latin typeface="Arial" panose="020B0604020202020204" pitchFamily="34" charset="0"/>
                <a:cs typeface="Arial" panose="020B0604020202020204" pitchFamily="34" charset="0"/>
              </a:rPr>
              <a:t>Introduction</a:t>
            </a:r>
          </a:p>
          <a:p>
            <a:pPr marL="514350" indent="-514350">
              <a:buFont typeface="+mj-lt"/>
              <a:buAutoNum type="arabicPeriod"/>
            </a:pPr>
            <a:r>
              <a:rPr lang="en-GB" sz="2800" b="1" dirty="0">
                <a:latin typeface="Arial" panose="020B0604020202020204" pitchFamily="34" charset="0"/>
                <a:cs typeface="Arial" panose="020B0604020202020204" pitchFamily="34" charset="0"/>
              </a:rPr>
              <a:t>Term dates</a:t>
            </a:r>
          </a:p>
          <a:p>
            <a:pPr marL="514350" indent="-514350">
              <a:buFont typeface="+mj-lt"/>
              <a:buAutoNum type="arabicPeriod"/>
            </a:pPr>
            <a:r>
              <a:rPr lang="en-GB" sz="2800" b="1" dirty="0">
                <a:latin typeface="Arial" panose="020B0604020202020204" pitchFamily="34" charset="0"/>
                <a:cs typeface="Arial" panose="020B0604020202020204" pitchFamily="34" charset="0"/>
              </a:rPr>
              <a:t>Governing Body Members Details</a:t>
            </a:r>
          </a:p>
          <a:p>
            <a:pPr marL="514350" indent="-514350">
              <a:buFont typeface="+mj-lt"/>
              <a:buAutoNum type="arabicPeriod"/>
            </a:pPr>
            <a:r>
              <a:rPr lang="en-GB" sz="2800" b="1" dirty="0">
                <a:latin typeface="Arial" panose="020B0604020202020204" pitchFamily="34" charset="0"/>
                <a:cs typeface="Arial" panose="020B0604020202020204" pitchFamily="34" charset="0"/>
              </a:rPr>
              <a:t>Curriculum design and Curriculum Exhibition</a:t>
            </a:r>
          </a:p>
          <a:p>
            <a:pPr marL="514350" indent="-514350">
              <a:buFont typeface="+mj-lt"/>
              <a:buAutoNum type="arabicPeriod"/>
            </a:pPr>
            <a:r>
              <a:rPr lang="en-GB" sz="2800" b="1" dirty="0">
                <a:latin typeface="Arial" panose="020B0604020202020204" pitchFamily="34" charset="0"/>
                <a:cs typeface="Arial" panose="020B0604020202020204" pitchFamily="34" charset="0"/>
              </a:rPr>
              <a:t>Progression and Assessment</a:t>
            </a:r>
          </a:p>
          <a:p>
            <a:pPr marL="514350" indent="-514350">
              <a:buFont typeface="+mj-lt"/>
              <a:buAutoNum type="arabicPeriod"/>
            </a:pPr>
            <a:r>
              <a:rPr lang="en-GB" sz="2800" b="1" dirty="0">
                <a:latin typeface="Arial" panose="020B0604020202020204" pitchFamily="34" charset="0"/>
                <a:cs typeface="Arial" panose="020B0604020202020204" pitchFamily="34" charset="0"/>
              </a:rPr>
              <a:t>Financial Summary</a:t>
            </a:r>
          </a:p>
          <a:p>
            <a:pPr marL="514350" indent="-514350">
              <a:buFont typeface="+mj-lt"/>
              <a:buAutoNum type="arabicPeriod"/>
            </a:pPr>
            <a:r>
              <a:rPr lang="en-GB" sz="2800" b="1" dirty="0">
                <a:latin typeface="Arial" panose="020B0604020202020204" pitchFamily="34" charset="0"/>
                <a:cs typeface="Arial" panose="020B0604020202020204" pitchFamily="34" charset="0"/>
              </a:rPr>
              <a:t>Community links </a:t>
            </a:r>
          </a:p>
          <a:p>
            <a:pPr marL="514350" indent="-514350">
              <a:buFont typeface="+mj-lt"/>
              <a:buAutoNum type="arabicPeriod"/>
            </a:pPr>
            <a:r>
              <a:rPr lang="en-GB" sz="2800" b="1" dirty="0">
                <a:latin typeface="Arial" panose="020B0604020202020204" pitchFamily="34" charset="0"/>
                <a:cs typeface="Arial" panose="020B0604020202020204" pitchFamily="34" charset="0"/>
              </a:rPr>
              <a:t>Extra Curricular Activities</a:t>
            </a:r>
          </a:p>
          <a:p>
            <a:pPr marL="514350" indent="-514350">
              <a:buFont typeface="+mj-lt"/>
              <a:buAutoNum type="arabicPeriod"/>
            </a:pPr>
            <a:r>
              <a:rPr lang="en-GB" sz="2800" b="1" dirty="0">
                <a:latin typeface="Arial" panose="020B0604020202020204" pitchFamily="34" charset="0"/>
                <a:cs typeface="Arial" panose="020B0604020202020204" pitchFamily="34" charset="0"/>
              </a:rPr>
              <a:t>Summary of School Development Plan</a:t>
            </a:r>
          </a:p>
        </p:txBody>
      </p:sp>
    </p:spTree>
    <p:extLst>
      <p:ext uri="{BB962C8B-B14F-4D97-AF65-F5344CB8AC3E}">
        <p14:creationId xmlns:p14="http://schemas.microsoft.com/office/powerpoint/2010/main" val="1063496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8000"/>
            <a:lum/>
          </a:blip>
          <a:srcRect/>
          <a:stretch>
            <a:fillRect t="-126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4" y="194733"/>
            <a:ext cx="10772775" cy="1658198"/>
          </a:xfrm>
        </p:spPr>
        <p:txBody>
          <a:bodyPr/>
          <a:lstStyle/>
          <a:p>
            <a:r>
              <a:rPr lang="en-GB" b="1" dirty="0">
                <a:solidFill>
                  <a:schemeClr val="tx1"/>
                </a:solidFill>
              </a:rPr>
              <a:t>Introduction</a:t>
            </a:r>
          </a:p>
        </p:txBody>
      </p:sp>
      <p:sp>
        <p:nvSpPr>
          <p:cNvPr id="3" name="Content Placeholder 2"/>
          <p:cNvSpPr>
            <a:spLocks noGrp="1"/>
          </p:cNvSpPr>
          <p:nvPr>
            <p:ph idx="1"/>
          </p:nvPr>
        </p:nvSpPr>
        <p:spPr>
          <a:xfrm>
            <a:off x="676274" y="1524001"/>
            <a:ext cx="10753725" cy="5143500"/>
          </a:xfrm>
          <a:solidFill>
            <a:schemeClr val="bg1"/>
          </a:solidFill>
        </p:spPr>
        <p:txBody>
          <a:bodyPr>
            <a:noAutofit/>
          </a:bodyPr>
          <a:lstStyle/>
          <a:p>
            <a:r>
              <a:rPr lang="en-GB" sz="1600" dirty="0">
                <a:latin typeface="Arial" panose="020B0604020202020204" pitchFamily="34" charset="0"/>
                <a:cs typeface="Arial" panose="020B0604020202020204" pitchFamily="34" charset="0"/>
              </a:rPr>
              <a:t>Welcome to the Annual Report to Parents for the academic year 2026-2027. The aim of the report is to provide information for parents and provide information about our school.</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At Sofrydd Primary School, we cater for approximately 150 pupils. We have a modern site with excellent facilities that include bright classrooms, a library, a Digi Den for using our technology skills. We are also fortunate to have a nurture class to support all our groups of learners. Additionally we have a spacious hall, which includes our pupil led café.</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Our grounds are spacious with a Multi Use Sports Area, an adventure playground and a sports field. Every child has access to appropriate toilet facilities and our cleaning provision ensures that all children have access to a bright and welcoming learning environment.</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We are proud of our Welsh heritage and we promote daily Welsh language lessons. We aim to ensure our daily Welsh is incorporated in every day activities and are pleased to have achieved our Campus Cymraeg Bronze award.</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A meeting for all parents to discuss our school journey is held in September and this is an opportunity for parents and carers to visit our school and discuss the report content. </a:t>
            </a:r>
          </a:p>
        </p:txBody>
      </p:sp>
    </p:spTree>
    <p:extLst>
      <p:ext uri="{BB962C8B-B14F-4D97-AF65-F5344CB8AC3E}">
        <p14:creationId xmlns:p14="http://schemas.microsoft.com/office/powerpoint/2010/main" val="2052478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69000" b="-69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a:solidFill>
                  <a:schemeClr val="tx1"/>
                </a:solidFill>
              </a:rPr>
              <a:t>Term Dates 2026-2026</a:t>
            </a:r>
          </a:p>
        </p:txBody>
      </p:sp>
      <p:pic>
        <p:nvPicPr>
          <p:cNvPr id="4" name="Content Placeholder 3">
            <a:extLst>
              <a:ext uri="{FF2B5EF4-FFF2-40B4-BE49-F238E27FC236}">
                <a16:creationId xmlns:a16="http://schemas.microsoft.com/office/drawing/2014/main" id="{B80A9F5D-FC9A-948D-7051-240780060AC4}"/>
              </a:ext>
            </a:extLst>
          </p:cNvPr>
          <p:cNvPicPr>
            <a:picLocks noGrp="1" noChangeAspect="1"/>
          </p:cNvPicPr>
          <p:nvPr>
            <p:ph idx="1"/>
          </p:nvPr>
        </p:nvPicPr>
        <p:blipFill>
          <a:blip r:embed="rId3"/>
          <a:stretch>
            <a:fillRect/>
          </a:stretch>
        </p:blipFill>
        <p:spPr>
          <a:xfrm>
            <a:off x="1680726" y="2264110"/>
            <a:ext cx="7533461" cy="3886598"/>
          </a:xfrm>
          <a:prstGeom prst="rect">
            <a:avLst/>
          </a:prstGeom>
        </p:spPr>
      </p:pic>
    </p:spTree>
    <p:extLst>
      <p:ext uri="{BB962C8B-B14F-4D97-AF65-F5344CB8AC3E}">
        <p14:creationId xmlns:p14="http://schemas.microsoft.com/office/powerpoint/2010/main" val="2009767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8000"/>
            <a:lum/>
          </a:blip>
          <a:srcRect/>
          <a:stretch>
            <a:fillRect t="-69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solidFill>
              </a:rPr>
              <a:t>Members’ Details</a:t>
            </a:r>
          </a:p>
        </p:txBody>
      </p:sp>
      <p:sp>
        <p:nvSpPr>
          <p:cNvPr id="3" name="Content Placeholder 2"/>
          <p:cNvSpPr>
            <a:spLocks noGrp="1"/>
          </p:cNvSpPr>
          <p:nvPr>
            <p:ph sz="half" idx="1"/>
          </p:nvPr>
        </p:nvSpPr>
        <p:spPr>
          <a:xfrm>
            <a:off x="676656" y="1825625"/>
            <a:ext cx="4957790" cy="4351337"/>
          </a:xfrm>
          <a:solidFill>
            <a:schemeClr val="bg1"/>
          </a:solidFill>
          <a:ln w="28575">
            <a:solidFill>
              <a:schemeClr val="tx1"/>
            </a:solidFill>
          </a:ln>
        </p:spPr>
        <p:txBody>
          <a:bodyPr>
            <a:noAutofit/>
          </a:bodyPr>
          <a:lstStyle/>
          <a:p>
            <a:pPr marL="0" indent="0" algn="just">
              <a:buNone/>
            </a:pPr>
            <a:endParaRPr lang="en-GB" sz="1800" dirty="0"/>
          </a:p>
          <a:p>
            <a:pPr marL="0" indent="0" algn="just">
              <a:buNone/>
            </a:pPr>
            <a:r>
              <a:rPr lang="en-GB" sz="1800" dirty="0">
                <a:latin typeface="Arial" panose="020B0604020202020204" pitchFamily="34" charset="0"/>
                <a:cs typeface="Arial" panose="020B0604020202020204" pitchFamily="34" charset="0"/>
              </a:rPr>
              <a:t>The Governing Body, Headteacher and Deputy Headteacher share responsibility for the strategic management of the school, acting within the framework set by National legislation and have separate and particular responsibilities for the selection and management of staff. </a:t>
            </a:r>
          </a:p>
          <a:p>
            <a:pPr marL="0" indent="0" algn="just">
              <a:buNone/>
            </a:pPr>
            <a:r>
              <a:rPr lang="en-GB" sz="1800" dirty="0">
                <a:latin typeface="Arial" panose="020B0604020202020204" pitchFamily="34" charset="0"/>
                <a:cs typeface="Arial" panose="020B0604020202020204" pitchFamily="34" charset="0"/>
              </a:rPr>
              <a:t>The internal management of the school is the responsibility of the Headteacher. </a:t>
            </a:r>
          </a:p>
          <a:p>
            <a:pPr marL="0" indent="0" algn="just">
              <a:buNone/>
            </a:pPr>
            <a:r>
              <a:rPr lang="en-GB" sz="1800" dirty="0">
                <a:latin typeface="Arial" panose="020B0604020202020204" pitchFamily="34" charset="0"/>
                <a:cs typeface="Arial" panose="020B0604020202020204" pitchFamily="34" charset="0"/>
              </a:rPr>
              <a:t>The full Governing Body meets at least once a term and additional sub-committee meetings are held half termly to discuss specific issues. </a:t>
            </a:r>
          </a:p>
          <a:p>
            <a:pPr marL="0" indent="0" algn="just">
              <a:buNone/>
            </a:pPr>
            <a:r>
              <a:rPr lang="en-GB" sz="1800" dirty="0">
                <a:latin typeface="Arial" panose="020B0604020202020204" pitchFamily="34" charset="0"/>
                <a:cs typeface="Arial" panose="020B0604020202020204" pitchFamily="34" charset="0"/>
              </a:rPr>
              <a:t>The minutes of Governing Body meetings are available from the clerk to governors. </a:t>
            </a:r>
          </a:p>
          <a:p>
            <a:pPr marL="0" indent="0">
              <a:buNone/>
            </a:pPr>
            <a:endParaRPr lang="en-GB" sz="2000" dirty="0"/>
          </a:p>
        </p:txBody>
      </p:sp>
      <p:sp>
        <p:nvSpPr>
          <p:cNvPr id="4" name="Content Placeholder 3"/>
          <p:cNvSpPr>
            <a:spLocks noGrp="1"/>
          </p:cNvSpPr>
          <p:nvPr>
            <p:ph sz="half" idx="2"/>
          </p:nvPr>
        </p:nvSpPr>
        <p:spPr>
          <a:xfrm>
            <a:off x="6172199" y="1825625"/>
            <a:ext cx="5418909" cy="4279084"/>
          </a:xfrm>
          <a:solidFill>
            <a:schemeClr val="bg1"/>
          </a:solidFill>
          <a:ln w="28575">
            <a:solidFill>
              <a:schemeClr val="tx1"/>
            </a:solidFill>
          </a:ln>
        </p:spPr>
        <p:txBody>
          <a:bodyPr>
            <a:normAutofit fontScale="32500" lnSpcReduction="20000"/>
          </a:bodyPr>
          <a:lstStyle/>
          <a:p>
            <a:pPr marL="0" indent="0">
              <a:buNone/>
            </a:pPr>
            <a:endParaRPr lang="en-GB" sz="2000" b="1" dirty="0"/>
          </a:p>
          <a:p>
            <a:pPr marL="0" indent="0">
              <a:buNone/>
            </a:pPr>
            <a:r>
              <a:rPr lang="en-GB" sz="3700" b="1" dirty="0">
                <a:latin typeface="Arial" panose="020B0604020202020204" pitchFamily="34" charset="0"/>
                <a:cs typeface="Arial" panose="020B0604020202020204" pitchFamily="34" charset="0"/>
              </a:rPr>
              <a:t>Chair</a:t>
            </a:r>
            <a:r>
              <a:rPr lang="en-GB" sz="3700" dirty="0">
                <a:latin typeface="Arial" panose="020B0604020202020204" pitchFamily="34" charset="0"/>
                <a:cs typeface="Arial" panose="020B0604020202020204" pitchFamily="34" charset="0"/>
              </a:rPr>
              <a:t> 			Mrs Debbie Field</a:t>
            </a:r>
          </a:p>
          <a:p>
            <a:pPr marL="0" indent="0">
              <a:buNone/>
            </a:pPr>
            <a:r>
              <a:rPr lang="en-GB" sz="3700" b="1" dirty="0">
                <a:latin typeface="Arial" panose="020B0604020202020204" pitchFamily="34" charset="0"/>
                <a:cs typeface="Arial" panose="020B0604020202020204" pitchFamily="34" charset="0"/>
              </a:rPr>
              <a:t>Vice Chair </a:t>
            </a:r>
            <a:r>
              <a:rPr lang="en-GB" sz="3700" dirty="0">
                <a:latin typeface="Arial" panose="020B0604020202020204" pitchFamily="34" charset="0"/>
                <a:cs typeface="Arial" panose="020B0604020202020204" pitchFamily="34" charset="0"/>
              </a:rPr>
              <a:t>			Mr Phil Dando</a:t>
            </a:r>
          </a:p>
          <a:p>
            <a:pPr marL="0" indent="0">
              <a:buNone/>
            </a:pPr>
            <a:r>
              <a:rPr lang="en-GB" sz="3700" b="1" dirty="0">
                <a:latin typeface="Arial" panose="020B0604020202020204" pitchFamily="34" charset="0"/>
                <a:cs typeface="Arial" panose="020B0604020202020204" pitchFamily="34" charset="0"/>
              </a:rPr>
              <a:t>Community Governors </a:t>
            </a:r>
            <a:r>
              <a:rPr lang="en-GB" sz="3700" dirty="0">
                <a:latin typeface="Arial" panose="020B0604020202020204" pitchFamily="34" charset="0"/>
                <a:cs typeface="Arial" panose="020B0604020202020204" pitchFamily="34" charset="0"/>
              </a:rPr>
              <a:t>	                      Mr Ben Owen-Jones</a:t>
            </a:r>
          </a:p>
          <a:p>
            <a:pPr marL="0" indent="0">
              <a:buNone/>
            </a:pPr>
            <a:r>
              <a:rPr lang="en-GB" sz="3700" dirty="0">
                <a:latin typeface="Arial" panose="020B0604020202020204" pitchFamily="34" charset="0"/>
                <a:cs typeface="Arial" panose="020B0604020202020204" pitchFamily="34" charset="0"/>
              </a:rPr>
              <a:t>			Mrs Paula Flook</a:t>
            </a:r>
          </a:p>
          <a:p>
            <a:pPr marL="0" indent="0">
              <a:buNone/>
            </a:pPr>
            <a:r>
              <a:rPr lang="en-GB" sz="3700" dirty="0">
                <a:latin typeface="Arial" panose="020B0604020202020204" pitchFamily="34" charset="0"/>
                <a:cs typeface="Arial" panose="020B0604020202020204" pitchFamily="34" charset="0"/>
              </a:rPr>
              <a:t>			</a:t>
            </a:r>
          </a:p>
          <a:p>
            <a:pPr marL="0" indent="0">
              <a:buNone/>
            </a:pPr>
            <a:r>
              <a:rPr lang="en-GB" sz="3700" dirty="0">
                <a:latin typeface="Arial" panose="020B0604020202020204" pitchFamily="34" charset="0"/>
                <a:cs typeface="Arial" panose="020B0604020202020204" pitchFamily="34" charset="0"/>
              </a:rPr>
              <a:t>			</a:t>
            </a:r>
          </a:p>
          <a:p>
            <a:pPr marL="0" indent="0">
              <a:buNone/>
            </a:pPr>
            <a:r>
              <a:rPr lang="en-GB" sz="3700" b="1" dirty="0">
                <a:latin typeface="Arial" panose="020B0604020202020204" pitchFamily="34" charset="0"/>
                <a:cs typeface="Arial" panose="020B0604020202020204" pitchFamily="34" charset="0"/>
              </a:rPr>
              <a:t>LA appointed</a:t>
            </a:r>
            <a:r>
              <a:rPr lang="en-GB" sz="3700" dirty="0">
                <a:latin typeface="Arial" panose="020B0604020202020204" pitchFamily="34" charset="0"/>
                <a:cs typeface="Arial" panose="020B0604020202020204" pitchFamily="34" charset="0"/>
              </a:rPr>
              <a:t>		Mrs Helen Cunningham</a:t>
            </a:r>
          </a:p>
          <a:p>
            <a:pPr marL="0" indent="0">
              <a:buNone/>
            </a:pPr>
            <a:r>
              <a:rPr lang="en-GB" sz="3700" dirty="0">
                <a:latin typeface="Arial" panose="020B0604020202020204" pitchFamily="34" charset="0"/>
                <a:cs typeface="Arial" panose="020B0604020202020204" pitchFamily="34" charset="0"/>
              </a:rPr>
              <a:t>			Mr Phil Dando</a:t>
            </a:r>
          </a:p>
          <a:p>
            <a:pPr marL="0" indent="0">
              <a:buNone/>
            </a:pPr>
            <a:r>
              <a:rPr lang="en-GB" sz="3700" b="1" dirty="0">
                <a:latin typeface="Arial" panose="020B0604020202020204" pitchFamily="34" charset="0"/>
                <a:cs typeface="Arial" panose="020B0604020202020204" pitchFamily="34" charset="0"/>
              </a:rPr>
              <a:t>Staff Governor</a:t>
            </a:r>
            <a:r>
              <a:rPr lang="en-GB" sz="3700" dirty="0">
                <a:latin typeface="Arial" panose="020B0604020202020204" pitchFamily="34" charset="0"/>
                <a:cs typeface="Arial" panose="020B0604020202020204" pitchFamily="34" charset="0"/>
              </a:rPr>
              <a:t>		Mrs Esther Allan</a:t>
            </a:r>
          </a:p>
          <a:p>
            <a:pPr marL="0" indent="0">
              <a:buNone/>
            </a:pPr>
            <a:r>
              <a:rPr lang="en-GB" sz="3700" dirty="0">
                <a:latin typeface="Arial" panose="020B0604020202020204" pitchFamily="34" charset="0"/>
                <a:cs typeface="Arial" panose="020B0604020202020204" pitchFamily="34" charset="0"/>
              </a:rPr>
              <a:t>			Mr Dean Stevens</a:t>
            </a:r>
          </a:p>
          <a:p>
            <a:pPr marL="0" indent="0">
              <a:buNone/>
            </a:pPr>
            <a:r>
              <a:rPr lang="en-GB" sz="3700" b="1" dirty="0">
                <a:latin typeface="Arial" panose="020B0604020202020204" pitchFamily="34" charset="0"/>
                <a:cs typeface="Arial" panose="020B0604020202020204" pitchFamily="34" charset="0"/>
              </a:rPr>
              <a:t>Parent Governor</a:t>
            </a:r>
            <a:r>
              <a:rPr lang="en-GB" sz="3700" dirty="0">
                <a:latin typeface="Arial" panose="020B0604020202020204" pitchFamily="34" charset="0"/>
                <a:cs typeface="Arial" panose="020B0604020202020204" pitchFamily="34" charset="0"/>
              </a:rPr>
              <a:t>		Mrs Gemma Palmer</a:t>
            </a:r>
          </a:p>
          <a:p>
            <a:pPr marL="0" indent="0">
              <a:buNone/>
            </a:pPr>
            <a:r>
              <a:rPr lang="en-GB" sz="3700" dirty="0">
                <a:latin typeface="Arial" panose="020B0604020202020204" pitchFamily="34" charset="0"/>
                <a:cs typeface="Arial" panose="020B0604020202020204" pitchFamily="34" charset="0"/>
              </a:rPr>
              <a:t>			Mr Gareth Green</a:t>
            </a:r>
          </a:p>
          <a:p>
            <a:pPr marL="0" indent="0">
              <a:buNone/>
            </a:pPr>
            <a:r>
              <a:rPr lang="en-GB" sz="3700" dirty="0">
                <a:latin typeface="Arial" panose="020B0604020202020204" pitchFamily="34" charset="0"/>
                <a:cs typeface="Arial" panose="020B0604020202020204" pitchFamily="34" charset="0"/>
              </a:rPr>
              <a:t>			Mrs Angela Davies</a:t>
            </a:r>
          </a:p>
          <a:p>
            <a:pPr marL="0" indent="0">
              <a:buNone/>
            </a:pPr>
            <a:r>
              <a:rPr lang="en-GB" sz="3700" dirty="0">
                <a:latin typeface="Arial" panose="020B0604020202020204" pitchFamily="34" charset="0"/>
                <a:cs typeface="Arial" panose="020B0604020202020204" pitchFamily="34" charset="0"/>
              </a:rPr>
              <a:t>			Mrs Angharad Thomas</a:t>
            </a:r>
          </a:p>
          <a:p>
            <a:pPr marL="0" indent="0">
              <a:buNone/>
            </a:pPr>
            <a:endParaRPr lang="en-GB" sz="2000" dirty="0"/>
          </a:p>
        </p:txBody>
      </p:sp>
    </p:spTree>
    <p:extLst>
      <p:ext uri="{BB962C8B-B14F-4D97-AF65-F5344CB8AC3E}">
        <p14:creationId xmlns:p14="http://schemas.microsoft.com/office/powerpoint/2010/main" val="3878339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69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solidFill>
              </a:rPr>
              <a:t>Our Curriculum</a:t>
            </a:r>
          </a:p>
        </p:txBody>
      </p:sp>
      <p:sp>
        <p:nvSpPr>
          <p:cNvPr id="4" name="TextBox 3"/>
          <p:cNvSpPr txBox="1"/>
          <p:nvPr/>
        </p:nvSpPr>
        <p:spPr>
          <a:xfrm>
            <a:off x="895634" y="3110101"/>
            <a:ext cx="1690527" cy="2062103"/>
          </a:xfrm>
          <a:prstGeom prst="rect">
            <a:avLst/>
          </a:prstGeom>
          <a:solidFill>
            <a:schemeClr val="accent3">
              <a:lumMod val="60000"/>
              <a:lumOff val="40000"/>
            </a:schemeClr>
          </a:solidFill>
          <a:ln w="19050">
            <a:solidFill>
              <a:schemeClr val="tx1"/>
            </a:solidFill>
          </a:ln>
        </p:spPr>
        <p:txBody>
          <a:bodyPr wrap="square" rtlCol="0">
            <a:spAutoFit/>
          </a:bodyPr>
          <a:lstStyle/>
          <a:p>
            <a:pPr algn="ctr"/>
            <a:r>
              <a:rPr lang="en-GB" dirty="0">
                <a:latin typeface="Arial" panose="020B0604020202020204" pitchFamily="34" charset="0"/>
                <a:cs typeface="Arial" panose="020B0604020202020204" pitchFamily="34" charset="0"/>
              </a:rPr>
              <a:t>Our </a:t>
            </a:r>
            <a:r>
              <a:rPr lang="en-GB" sz="2800" b="1" dirty="0">
                <a:latin typeface="Arial" panose="020B0604020202020204" pitchFamily="34" charset="0"/>
                <a:cs typeface="Arial" panose="020B0604020202020204" pitchFamily="34" charset="0"/>
              </a:rPr>
              <a:t>Pupil Voice </a:t>
            </a:r>
            <a:r>
              <a:rPr lang="en-GB" dirty="0">
                <a:latin typeface="Arial" panose="020B0604020202020204" pitchFamily="34" charset="0"/>
                <a:cs typeface="Arial" panose="020B0604020202020204" pitchFamily="34" charset="0"/>
              </a:rPr>
              <a:t>groups feature prominently at Sofrydd Primary</a:t>
            </a:r>
          </a:p>
        </p:txBody>
      </p:sp>
      <p:sp>
        <p:nvSpPr>
          <p:cNvPr id="6" name="TextBox 5"/>
          <p:cNvSpPr txBox="1"/>
          <p:nvPr/>
        </p:nvSpPr>
        <p:spPr>
          <a:xfrm>
            <a:off x="718977" y="6124574"/>
            <a:ext cx="11020425" cy="677108"/>
          </a:xfrm>
          <a:prstGeom prst="rect">
            <a:avLst/>
          </a:prstGeom>
          <a:solidFill>
            <a:schemeClr val="accent3">
              <a:lumMod val="60000"/>
              <a:lumOff val="40000"/>
            </a:schemeClr>
          </a:solidFill>
        </p:spPr>
        <p:txBody>
          <a:bodyPr wrap="square" rtlCol="0">
            <a:spAutoFit/>
          </a:bodyPr>
          <a:lstStyle/>
          <a:p>
            <a:pPr algn="ctr"/>
            <a:r>
              <a:rPr lang="en-GB" sz="1400" dirty="0">
                <a:latin typeface="Arial" panose="020B0604020202020204" pitchFamily="34" charset="0"/>
                <a:cs typeface="Arial" panose="020B0604020202020204" pitchFamily="34" charset="0"/>
              </a:rPr>
              <a:t>The Six Areas of Learning are Literacy, Maths, Science &amp; Technology, Humanities, Health &amp; Wellbeing and Expressive Arts. In our </a:t>
            </a:r>
            <a:r>
              <a:rPr lang="en-GB" sz="2400" b="1" dirty="0">
                <a:latin typeface="Arial" panose="020B0604020202020204" pitchFamily="34" charset="0"/>
                <a:cs typeface="Arial" panose="020B0604020202020204" pitchFamily="34" charset="0"/>
              </a:rPr>
              <a:t>thematic approach </a:t>
            </a:r>
            <a:r>
              <a:rPr lang="en-GB" sz="1400" dirty="0">
                <a:latin typeface="Arial" panose="020B0604020202020204" pitchFamily="34" charset="0"/>
                <a:cs typeface="Arial" panose="020B0604020202020204" pitchFamily="34" charset="0"/>
              </a:rPr>
              <a:t>we have a curriculum driver each term to ensure all skills are taught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3759" y="5016501"/>
            <a:ext cx="792480" cy="76200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634" y="1764703"/>
            <a:ext cx="2072639" cy="11723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Content Placeholder 11">
            <a:extLst>
              <a:ext uri="{FF2B5EF4-FFF2-40B4-BE49-F238E27FC236}">
                <a16:creationId xmlns:a16="http://schemas.microsoft.com/office/drawing/2014/main" id="{08876C30-6547-9A20-110E-D0393F59A2E2}"/>
              </a:ext>
            </a:extLst>
          </p:cNvPr>
          <p:cNvPicPr>
            <a:picLocks noGrp="1" noChangeAspect="1"/>
          </p:cNvPicPr>
          <p:nvPr>
            <p:ph idx="1"/>
          </p:nvPr>
        </p:nvPicPr>
        <p:blipFill>
          <a:blip r:embed="rId5"/>
          <a:stretch>
            <a:fillRect/>
          </a:stretch>
        </p:blipFill>
        <p:spPr>
          <a:xfrm>
            <a:off x="5062005" y="746506"/>
            <a:ext cx="5305450" cy="5115970"/>
          </a:xfrm>
        </p:spPr>
      </p:pic>
    </p:spTree>
    <p:extLst>
      <p:ext uri="{BB962C8B-B14F-4D97-AF65-F5344CB8AC3E}">
        <p14:creationId xmlns:p14="http://schemas.microsoft.com/office/powerpoint/2010/main" val="2341628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8000"/>
            <a:lum/>
          </a:blip>
          <a:srcRect/>
          <a:stretch>
            <a:fillRect t="-68000" b="-68000"/>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stretch>
            <a:fillRect/>
          </a:stretch>
        </p:blipFill>
        <p:spPr>
          <a:xfrm>
            <a:off x="2328907" y="1134973"/>
            <a:ext cx="2608177" cy="34751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4"/>
          <a:stretch>
            <a:fillRect/>
          </a:stretch>
        </p:blipFill>
        <p:spPr>
          <a:xfrm>
            <a:off x="8660348" y="156754"/>
            <a:ext cx="3249712" cy="43295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5"/>
          <a:stretch>
            <a:fillRect/>
          </a:stretch>
        </p:blipFill>
        <p:spPr>
          <a:xfrm>
            <a:off x="5308780" y="2782388"/>
            <a:ext cx="2894693" cy="38565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Oval Callout 6"/>
          <p:cNvSpPr/>
          <p:nvPr/>
        </p:nvSpPr>
        <p:spPr>
          <a:xfrm>
            <a:off x="113063" y="4585335"/>
            <a:ext cx="2856067" cy="1876425"/>
          </a:xfrm>
          <a:prstGeom prst="wedgeEllipseCallout">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Beautiful work </a:t>
            </a:r>
            <a:r>
              <a:rPr lang="en-GB" sz="1200" dirty="0"/>
              <a:t>by the children. Lots of bright colours. We enjoyed hearing all about their wor</a:t>
            </a:r>
            <a:r>
              <a:rPr lang="en-GB" sz="1600" dirty="0"/>
              <a:t>k</a:t>
            </a:r>
          </a:p>
        </p:txBody>
      </p:sp>
      <p:sp>
        <p:nvSpPr>
          <p:cNvPr id="8" name="Oval Callout 7"/>
          <p:cNvSpPr/>
          <p:nvPr/>
        </p:nvSpPr>
        <p:spPr>
          <a:xfrm>
            <a:off x="5219701" y="139335"/>
            <a:ext cx="2621822" cy="1624421"/>
          </a:xfrm>
          <a:prstGeom prst="wedgeEllipseCallout">
            <a:avLst>
              <a:gd name="adj1" fmla="val 48959"/>
              <a:gd name="adj2" fmla="val 60945"/>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 fabulous </a:t>
            </a:r>
            <a:r>
              <a:rPr lang="en-GB" sz="1100" dirty="0"/>
              <a:t>exhibition which is really well planned. It is nice to be invited to the school to see</a:t>
            </a:r>
          </a:p>
        </p:txBody>
      </p:sp>
      <p:sp>
        <p:nvSpPr>
          <p:cNvPr id="9" name="Oval Callout 8"/>
          <p:cNvSpPr/>
          <p:nvPr/>
        </p:nvSpPr>
        <p:spPr>
          <a:xfrm>
            <a:off x="8689077" y="4798967"/>
            <a:ext cx="3017148" cy="1781175"/>
          </a:xfrm>
          <a:prstGeom prst="wedgeEllipseCallout">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200" dirty="0"/>
              <a:t>Lovely to see the </a:t>
            </a:r>
            <a:r>
              <a:rPr lang="en-GB" dirty="0"/>
              <a:t>progression of skills </a:t>
            </a:r>
            <a:r>
              <a:rPr lang="en-GB" sz="1200" dirty="0"/>
              <a:t>from Nursey to Year 6. Beautiful, natural displays. The children enjoyed discussing their work</a:t>
            </a:r>
          </a:p>
        </p:txBody>
      </p:sp>
      <p:sp>
        <p:nvSpPr>
          <p:cNvPr id="10" name="Rectangle 9"/>
          <p:cNvSpPr/>
          <p:nvPr/>
        </p:nvSpPr>
        <p:spPr>
          <a:xfrm>
            <a:off x="295274" y="523875"/>
            <a:ext cx="1914526" cy="3142434"/>
          </a:xfrm>
          <a:prstGeom prst="rect">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Curriculum in Action</a:t>
            </a:r>
            <a:endParaRPr lang="en-GB" sz="2000" dirty="0">
              <a:latin typeface="Arial" panose="020B0604020202020204" pitchFamily="34" charset="0"/>
              <a:cs typeface="Arial" panose="020B0604020202020204" pitchFamily="34" charset="0"/>
            </a:endParaRPr>
          </a:p>
          <a:p>
            <a:pPr algn="ctr"/>
            <a:endParaRPr lang="en-GB" sz="2000" dirty="0">
              <a:latin typeface="Arial" panose="020B0604020202020204" pitchFamily="34" charset="0"/>
              <a:cs typeface="Arial" panose="020B0604020202020204" pitchFamily="34" charset="0"/>
            </a:endParaRPr>
          </a:p>
          <a:p>
            <a:pPr algn="ctr"/>
            <a:r>
              <a:rPr lang="en-GB" sz="1200" dirty="0">
                <a:latin typeface="Arial" panose="020B0604020202020204" pitchFamily="34" charset="0"/>
                <a:cs typeface="Arial" panose="020B0604020202020204" pitchFamily="34" charset="0"/>
              </a:rPr>
              <a:t>Feedback from families</a:t>
            </a:r>
          </a:p>
          <a:p>
            <a:pPr algn="ct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7524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69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214313"/>
            <a:ext cx="10772775" cy="1657350"/>
          </a:xfrm>
        </p:spPr>
        <p:txBody>
          <a:bodyPr/>
          <a:lstStyle/>
          <a:p>
            <a:r>
              <a:rPr lang="en-GB" dirty="0">
                <a:solidFill>
                  <a:schemeClr val="tx1"/>
                </a:solidFill>
                <a:latin typeface="Arial" panose="020B0604020202020204" pitchFamily="34" charset="0"/>
                <a:cs typeface="Arial" panose="020B0604020202020204" pitchFamily="34" charset="0"/>
              </a:rPr>
              <a:t>Progression and Assessment</a:t>
            </a:r>
          </a:p>
        </p:txBody>
      </p:sp>
      <p:sp>
        <p:nvSpPr>
          <p:cNvPr id="5" name="Rectangle 4"/>
          <p:cNvSpPr/>
          <p:nvPr/>
        </p:nvSpPr>
        <p:spPr>
          <a:xfrm>
            <a:off x="1858234" y="1817858"/>
            <a:ext cx="2301586" cy="1445895"/>
          </a:xfrm>
          <a:prstGeom prst="rect">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900" dirty="0"/>
          </a:p>
          <a:p>
            <a:pPr algn="ctr"/>
            <a:r>
              <a:rPr lang="en-GB" sz="1200" dirty="0">
                <a:latin typeface="Arial" panose="020B0604020202020204" pitchFamily="34" charset="0"/>
                <a:cs typeface="Arial" panose="020B0604020202020204" pitchFamily="34" charset="0"/>
              </a:rPr>
              <a:t>We have a suite of assessment tools to help us assess and review learner’s </a:t>
            </a:r>
            <a:r>
              <a:rPr lang="en-GB" sz="1600" dirty="0">
                <a:latin typeface="Arial" panose="020B0604020202020204" pitchFamily="34" charset="0"/>
                <a:cs typeface="Arial" panose="020B0604020202020204" pitchFamily="34" charset="0"/>
              </a:rPr>
              <a:t>progress</a:t>
            </a:r>
          </a:p>
          <a:p>
            <a:pPr algn="ctr"/>
            <a:endParaRPr lang="en-GB" sz="1050" dirty="0"/>
          </a:p>
        </p:txBody>
      </p:sp>
      <p:sp>
        <p:nvSpPr>
          <p:cNvPr id="6" name="TextBox 5"/>
          <p:cNvSpPr txBox="1"/>
          <p:nvPr/>
        </p:nvSpPr>
        <p:spPr>
          <a:xfrm>
            <a:off x="5767387" y="3168691"/>
            <a:ext cx="2026221" cy="1692771"/>
          </a:xfrm>
          <a:prstGeom prst="rect">
            <a:avLst/>
          </a:prstGeom>
          <a:solidFill>
            <a:schemeClr val="accent3">
              <a:lumMod val="75000"/>
            </a:schemeClr>
          </a:solidFill>
        </p:spPr>
        <p:txBody>
          <a:bodyPr wrap="square" rtlCol="0">
            <a:spAutoFit/>
          </a:bodyPr>
          <a:lstStyle/>
          <a:p>
            <a:pPr algn="ctr"/>
            <a:r>
              <a:rPr lang="en-GB" sz="1200" dirty="0">
                <a:solidFill>
                  <a:schemeClr val="bg1"/>
                </a:solidFill>
                <a:latin typeface="Arial" panose="020B0604020202020204" pitchFamily="34" charset="0"/>
                <a:cs typeface="Arial" panose="020B0604020202020204" pitchFamily="34" charset="0"/>
              </a:rPr>
              <a:t>At the start of every term we complete a </a:t>
            </a:r>
            <a:r>
              <a:rPr lang="en-GB" sz="1600" dirty="0">
                <a:solidFill>
                  <a:schemeClr val="bg1"/>
                </a:solidFill>
                <a:latin typeface="Arial" panose="020B0604020202020204" pitchFamily="34" charset="0"/>
                <a:cs typeface="Arial" panose="020B0604020202020204" pitchFamily="34" charset="0"/>
              </a:rPr>
              <a:t>‘Class on a Page’ </a:t>
            </a:r>
            <a:r>
              <a:rPr lang="en-GB" sz="1200" dirty="0">
                <a:solidFill>
                  <a:schemeClr val="bg1"/>
                </a:solidFill>
                <a:latin typeface="Arial" panose="020B0604020202020204" pitchFamily="34" charset="0"/>
                <a:cs typeface="Arial" panose="020B0604020202020204" pitchFamily="34" charset="0"/>
              </a:rPr>
              <a:t>review </a:t>
            </a:r>
            <a:r>
              <a:rPr lang="en-GB" dirty="0">
                <a:solidFill>
                  <a:schemeClr val="bg1"/>
                </a:solidFill>
                <a:latin typeface="Arial" panose="020B0604020202020204" pitchFamily="34" charset="0"/>
                <a:cs typeface="Arial" panose="020B0604020202020204" pitchFamily="34" charset="0"/>
              </a:rPr>
              <a:t>called Assessing Learner Progress</a:t>
            </a:r>
            <a:r>
              <a:rPr lang="en-GB" sz="1200" dirty="0">
                <a:solidFill>
                  <a:schemeClr val="bg1"/>
                </a:solidFill>
                <a:latin typeface="Arial" panose="020B0604020202020204" pitchFamily="34" charset="0"/>
                <a:cs typeface="Arial" panose="020B0604020202020204" pitchFamily="34" charset="0"/>
              </a:rPr>
              <a:t>. This is reviewed termly and progress markers made</a:t>
            </a:r>
          </a:p>
        </p:txBody>
      </p:sp>
      <p:sp>
        <p:nvSpPr>
          <p:cNvPr id="7" name="TextBox 6"/>
          <p:cNvSpPr txBox="1"/>
          <p:nvPr/>
        </p:nvSpPr>
        <p:spPr>
          <a:xfrm>
            <a:off x="6976752" y="1532835"/>
            <a:ext cx="2923309" cy="1015663"/>
          </a:xfrm>
          <a:prstGeom prst="rect">
            <a:avLst/>
          </a:prstGeom>
          <a:solidFill>
            <a:schemeClr val="accent3">
              <a:lumMod val="75000"/>
            </a:schemeClr>
          </a:solid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Assessments are undertaken across the school every term. These assessments include Reading, Spelling, Phonics, Writing, Oracy and assessment of pupils attitudes to self and school</a:t>
            </a:r>
          </a:p>
        </p:txBody>
      </p:sp>
      <p:sp>
        <p:nvSpPr>
          <p:cNvPr id="8" name="TextBox 7"/>
          <p:cNvSpPr txBox="1"/>
          <p:nvPr/>
        </p:nvSpPr>
        <p:spPr>
          <a:xfrm flipH="1">
            <a:off x="9401175" y="3209947"/>
            <a:ext cx="1714590" cy="954107"/>
          </a:xfrm>
          <a:prstGeom prst="rect">
            <a:avLst/>
          </a:prstGeom>
          <a:solidFill>
            <a:schemeClr val="accent3">
              <a:lumMod val="75000"/>
            </a:schemeClr>
          </a:solidFill>
        </p:spPr>
        <p:txBody>
          <a:bodyPr wrap="square" rtlCol="0">
            <a:spAutoFit/>
          </a:bodyPr>
          <a:lstStyle/>
          <a:p>
            <a:pPr algn="ctr"/>
            <a:r>
              <a:rPr lang="en-GB" sz="1200" dirty="0">
                <a:solidFill>
                  <a:schemeClr val="bg1"/>
                </a:solidFill>
                <a:latin typeface="Arial" panose="020B0604020202020204" pitchFamily="34" charset="0"/>
                <a:cs typeface="Arial" panose="020B0604020202020204" pitchFamily="34" charset="0"/>
              </a:rPr>
              <a:t>We use a range of assessments to review progress </a:t>
            </a:r>
            <a:r>
              <a:rPr lang="en-GB" sz="1600" dirty="0">
                <a:solidFill>
                  <a:schemeClr val="bg1"/>
                </a:solidFill>
                <a:latin typeface="Arial" panose="020B0604020202020204" pitchFamily="34" charset="0"/>
                <a:cs typeface="Arial" panose="020B0604020202020204" pitchFamily="34" charset="0"/>
              </a:rPr>
              <a:t>‘in the moment’</a:t>
            </a:r>
          </a:p>
        </p:txBody>
      </p:sp>
      <p:sp>
        <p:nvSpPr>
          <p:cNvPr id="9" name="TextBox 8"/>
          <p:cNvSpPr txBox="1"/>
          <p:nvPr/>
        </p:nvSpPr>
        <p:spPr>
          <a:xfrm>
            <a:off x="8438407" y="4861462"/>
            <a:ext cx="1502229" cy="1754326"/>
          </a:xfrm>
          <a:prstGeom prst="rect">
            <a:avLst/>
          </a:prstGeom>
          <a:solidFill>
            <a:schemeClr val="accent3">
              <a:lumMod val="75000"/>
            </a:schemeClr>
          </a:solidFill>
        </p:spPr>
        <p:txBody>
          <a:bodyPr wrap="square" rtlCol="0">
            <a:spAutoFit/>
          </a:bodyPr>
          <a:lstStyle/>
          <a:p>
            <a:pPr algn="ctr"/>
            <a:r>
              <a:rPr lang="en-GB" sz="1200" dirty="0">
                <a:solidFill>
                  <a:schemeClr val="bg1"/>
                </a:solidFill>
                <a:latin typeface="Arial" panose="020B0604020202020204" pitchFamily="34" charset="0"/>
                <a:cs typeface="Arial" panose="020B0604020202020204" pitchFamily="34" charset="0"/>
              </a:rPr>
              <a:t>Every term we hold a Pupil Progress meeting to discuss pupil progress and identify  those learners who may require an Intervention Support Plan</a:t>
            </a:r>
          </a:p>
        </p:txBody>
      </p:sp>
      <p:sp>
        <p:nvSpPr>
          <p:cNvPr id="10" name="TextBox 9"/>
          <p:cNvSpPr txBox="1"/>
          <p:nvPr/>
        </p:nvSpPr>
        <p:spPr>
          <a:xfrm flipH="1">
            <a:off x="2368944" y="4799906"/>
            <a:ext cx="2192927" cy="1631216"/>
          </a:xfrm>
          <a:prstGeom prst="rect">
            <a:avLst/>
          </a:prstGeom>
          <a:solidFill>
            <a:schemeClr val="accent3">
              <a:lumMod val="75000"/>
            </a:schemeClr>
          </a:solidFill>
        </p:spPr>
        <p:txBody>
          <a:bodyPr wrap="square" rtlCol="0">
            <a:spAutoFit/>
          </a:bodyPr>
          <a:lstStyle/>
          <a:p>
            <a:pPr algn="ctr"/>
            <a:r>
              <a:rPr lang="en-GB" sz="1600" dirty="0">
                <a:solidFill>
                  <a:schemeClr val="bg1"/>
                </a:solidFill>
                <a:latin typeface="Arial" panose="020B0604020202020204" pitchFamily="34" charset="0"/>
                <a:cs typeface="Arial" panose="020B0604020202020204" pitchFamily="34" charset="0"/>
              </a:rPr>
              <a:t>Intervention Plans </a:t>
            </a:r>
            <a:r>
              <a:rPr lang="en-GB" sz="1200" dirty="0">
                <a:solidFill>
                  <a:schemeClr val="bg1"/>
                </a:solidFill>
                <a:latin typeface="Arial" panose="020B0604020202020204" pitchFamily="34" charset="0"/>
                <a:cs typeface="Arial" panose="020B0604020202020204" pitchFamily="34" charset="0"/>
              </a:rPr>
              <a:t>are short programmes for identified children in key areas of the curriculum. Progress is reviewed termly during </a:t>
            </a:r>
            <a:r>
              <a:rPr lang="en-GB" dirty="0">
                <a:solidFill>
                  <a:schemeClr val="bg1"/>
                </a:solidFill>
                <a:latin typeface="Arial" panose="020B0604020202020204" pitchFamily="34" charset="0"/>
                <a:cs typeface="Arial" panose="020B0604020202020204" pitchFamily="34" charset="0"/>
              </a:rPr>
              <a:t>Pupil Progress Meetings</a:t>
            </a:r>
          </a:p>
        </p:txBody>
      </p:sp>
    </p:spTree>
    <p:extLst>
      <p:ext uri="{BB962C8B-B14F-4D97-AF65-F5344CB8AC3E}">
        <p14:creationId xmlns:p14="http://schemas.microsoft.com/office/powerpoint/2010/main" val="2097980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4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solidFill>
                <a:cs typeface="Arial" panose="020B0604020202020204" pitchFamily="34" charset="0"/>
              </a:rPr>
              <a:t>Financial Summary</a:t>
            </a:r>
          </a:p>
        </p:txBody>
      </p:sp>
      <p:sp>
        <p:nvSpPr>
          <p:cNvPr id="5" name="Content Placeholder 4"/>
          <p:cNvSpPr>
            <a:spLocks noGrp="1"/>
          </p:cNvSpPr>
          <p:nvPr>
            <p:ph idx="1"/>
          </p:nvPr>
        </p:nvSpPr>
        <p:spPr>
          <a:solidFill>
            <a:schemeClr val="bg1"/>
          </a:solidFill>
        </p:spPr>
        <p:txBody>
          <a:bodyPr>
            <a:normAutofit/>
          </a:bodyPr>
          <a:lstStyle/>
          <a:p>
            <a:r>
              <a:rPr lang="en-GB" b="1" dirty="0">
                <a:latin typeface="Arial" panose="020B0604020202020204" pitchFamily="34" charset="0"/>
                <a:cs typeface="Arial" panose="020B0604020202020204" pitchFamily="34" charset="0"/>
              </a:rPr>
              <a:t>Employees			£1,145,256</a:t>
            </a:r>
          </a:p>
          <a:p>
            <a:r>
              <a:rPr lang="en-GB" b="1" dirty="0">
                <a:latin typeface="Arial" panose="020B0604020202020204" pitchFamily="34" charset="0"/>
                <a:cs typeface="Arial" panose="020B0604020202020204" pitchFamily="34" charset="0"/>
              </a:rPr>
              <a:t>Other Employees		£80,487</a:t>
            </a:r>
          </a:p>
          <a:p>
            <a:r>
              <a:rPr lang="en-GB" b="1" dirty="0">
                <a:latin typeface="Arial" panose="020B0604020202020204" pitchFamily="34" charset="0"/>
                <a:cs typeface="Arial" panose="020B0604020202020204" pitchFamily="34" charset="0"/>
              </a:rPr>
              <a:t>Premises			£59,399</a:t>
            </a:r>
          </a:p>
          <a:p>
            <a:r>
              <a:rPr lang="en-GB" b="1" dirty="0">
                <a:latin typeface="Arial" panose="020B0604020202020204" pitchFamily="34" charset="0"/>
                <a:cs typeface="Arial" panose="020B0604020202020204" pitchFamily="34" charset="0"/>
              </a:rPr>
              <a:t>Supplies &amp; Services	£103,242</a:t>
            </a:r>
          </a:p>
          <a:p>
            <a:r>
              <a:rPr lang="en-GB" b="1" dirty="0">
                <a:latin typeface="Arial" panose="020B0604020202020204" pitchFamily="34" charset="0"/>
                <a:cs typeface="Arial" panose="020B0604020202020204" pitchFamily="34" charset="0"/>
              </a:rPr>
              <a:t>Income			£14,563</a:t>
            </a:r>
          </a:p>
          <a:p>
            <a:r>
              <a:rPr lang="en-GB" b="1" dirty="0">
                <a:latin typeface="Arial" panose="020B0604020202020204" pitchFamily="34" charset="0"/>
                <a:cs typeface="Arial" panose="020B0604020202020204" pitchFamily="34" charset="0"/>
              </a:rPr>
              <a:t>Net Expenditure		£1,431,768</a:t>
            </a:r>
          </a:p>
          <a:p>
            <a:r>
              <a:rPr lang="en-GB" b="1" dirty="0">
                <a:latin typeface="Arial" panose="020B0604020202020204" pitchFamily="34" charset="0"/>
                <a:cs typeface="Arial" panose="020B0604020202020204" pitchFamily="34" charset="0"/>
              </a:rPr>
              <a:t>Grants			£143,189</a:t>
            </a:r>
          </a:p>
          <a:p>
            <a:endParaRPr lang="en-GB" dirty="0"/>
          </a:p>
        </p:txBody>
      </p:sp>
    </p:spTree>
    <p:extLst>
      <p:ext uri="{BB962C8B-B14F-4D97-AF65-F5344CB8AC3E}">
        <p14:creationId xmlns:p14="http://schemas.microsoft.com/office/powerpoint/2010/main" val="2687219110"/>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TM03457491[[fn=Metropolitan]]</Template>
  <TotalTime>1117</TotalTime>
  <Words>922</Words>
  <Application>Microsoft Office PowerPoint</Application>
  <PresentationFormat>Widescreen</PresentationFormat>
  <Paragraphs>81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 Light</vt:lpstr>
      <vt:lpstr>Wingdings</vt:lpstr>
      <vt:lpstr>Metropolitan</vt:lpstr>
      <vt:lpstr>Annual Report to Parents</vt:lpstr>
      <vt:lpstr>Table of Contents</vt:lpstr>
      <vt:lpstr>Introduction</vt:lpstr>
      <vt:lpstr>Term Dates 2026-2026</vt:lpstr>
      <vt:lpstr>Members’ Details</vt:lpstr>
      <vt:lpstr>Our Curriculum</vt:lpstr>
      <vt:lpstr>PowerPoint Presentation</vt:lpstr>
      <vt:lpstr>Progression and Assessment</vt:lpstr>
      <vt:lpstr>Financial Summary</vt:lpstr>
      <vt:lpstr>Community Links</vt:lpstr>
      <vt:lpstr>Extra Curricular activities</vt:lpstr>
      <vt:lpstr>Summary of School Development Plan</vt:lpstr>
    </vt:vector>
  </TitlesOfParts>
  <Company>SRS Education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Report to Parents</dc:title>
  <dc:creator>BSOF.HHickinbottom</dc:creator>
  <cp:lastModifiedBy>H Hickinbottom (Sofrydd Primary School)</cp:lastModifiedBy>
  <cp:revision>51</cp:revision>
  <cp:lastPrinted>2023-07-13T08:52:25Z</cp:lastPrinted>
  <dcterms:created xsi:type="dcterms:W3CDTF">2023-07-10T18:30:16Z</dcterms:created>
  <dcterms:modified xsi:type="dcterms:W3CDTF">2026-09-09T14:11:07Z</dcterms:modified>
</cp:coreProperties>
</file>